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60" r:id="rId3"/>
    <p:sldId id="261" r:id="rId4"/>
    <p:sldId id="262" r:id="rId5"/>
    <p:sldId id="257" r:id="rId6"/>
    <p:sldId id="256" r:id="rId7"/>
    <p:sldId id="258" r:id="rId8"/>
    <p:sldId id="259"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0" autoAdjust="0"/>
    <p:restoredTop sz="94660"/>
  </p:normalViewPr>
  <p:slideViewPr>
    <p:cSldViewPr snapToGrid="0">
      <p:cViewPr varScale="1">
        <p:scale>
          <a:sx n="137" d="100"/>
          <a:sy n="137" d="100"/>
        </p:scale>
        <p:origin x="88"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BD6E9-4787-42BB-A87C-81CF18839F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01285B1-0799-4577-8CD5-973A82E7B8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367BADF-97B8-42F3-8751-E3AD4C23B59C}"/>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5" name="Footer Placeholder 4">
            <a:extLst>
              <a:ext uri="{FF2B5EF4-FFF2-40B4-BE49-F238E27FC236}">
                <a16:creationId xmlns:a16="http://schemas.microsoft.com/office/drawing/2014/main" id="{FB990377-4866-4D62-ADF2-1630D8A8F9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E85255-A12B-448C-8EB3-E7D5CEF09A48}"/>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2270990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248DC-71C9-4B0F-BAA6-549F58D99E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CE908A-F7C3-4F6A-B3FE-591A6BC8B33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513353-32CB-4E1A-9416-FDCF1D05C6F2}"/>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5" name="Footer Placeholder 4">
            <a:extLst>
              <a:ext uri="{FF2B5EF4-FFF2-40B4-BE49-F238E27FC236}">
                <a16:creationId xmlns:a16="http://schemas.microsoft.com/office/drawing/2014/main" id="{C129E88A-59B5-4AB0-A333-7C048C87CF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8B5D6B-C8C9-4288-9F43-CE46F67C53F2}"/>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69560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B16409-E5B5-473F-9774-E15EDCD2372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1BB728-6E06-4357-8186-CBCBDC4149B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746473-8CAF-4B1D-A549-96F7CD7AC859}"/>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5" name="Footer Placeholder 4">
            <a:extLst>
              <a:ext uri="{FF2B5EF4-FFF2-40B4-BE49-F238E27FC236}">
                <a16:creationId xmlns:a16="http://schemas.microsoft.com/office/drawing/2014/main" id="{D08EEF3B-5E74-45CF-9B93-BB9B6BDADB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6C7576-679F-44AB-BFEE-3369D0258E88}"/>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2496515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5148E-6C50-4918-B8F8-D848FEA990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964C0D8-7125-49BF-B543-1EE6B7EAAF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007BA5-2A07-4364-8C3E-0D5D6B0BB416}"/>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5" name="Footer Placeholder 4">
            <a:extLst>
              <a:ext uri="{FF2B5EF4-FFF2-40B4-BE49-F238E27FC236}">
                <a16:creationId xmlns:a16="http://schemas.microsoft.com/office/drawing/2014/main" id="{C4130B9B-ECEB-4E90-8917-23C8D541D2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D8BFEE-92CA-4133-8C57-82845C427E44}"/>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38002391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4AE90-6D3B-4584-A61F-4D6002C875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78B064-A85F-4A33-909B-63A3E81E87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401059-D638-46CD-9B57-59AB31A1F06D}"/>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5" name="Footer Placeholder 4">
            <a:extLst>
              <a:ext uri="{FF2B5EF4-FFF2-40B4-BE49-F238E27FC236}">
                <a16:creationId xmlns:a16="http://schemas.microsoft.com/office/drawing/2014/main" id="{3202787D-FD63-41F5-B23C-2E5D60B96E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DA847B-81AA-481F-9E05-96DDCF36CBEB}"/>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1324200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48CE-13A5-4712-A9A7-4740540B89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EBF839-30FD-43B3-BF51-D3804137DC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2F1906-72E2-4363-84C3-C24E301DFE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FE95C3B-6F37-4CDD-8174-B416874846ED}"/>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6" name="Footer Placeholder 5">
            <a:extLst>
              <a:ext uri="{FF2B5EF4-FFF2-40B4-BE49-F238E27FC236}">
                <a16:creationId xmlns:a16="http://schemas.microsoft.com/office/drawing/2014/main" id="{328149D9-E9E5-4242-912D-66CC97BB6D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F73330-5BE1-4213-A4A6-F260665F3223}"/>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2232653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37591-6B3B-43AB-AA5E-5D4C645CE00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5B229E3-6C34-4390-934B-4BE65E9E6E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22AA4E-AF53-4EEF-B67A-7B8EA84EEA4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D07CB5-3315-4263-A2C0-5526B5F9DA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6F6F1D-540D-4D2A-A0C3-37255568A8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E176574-050B-4C2B-9A8E-AFEE29770BCE}"/>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8" name="Footer Placeholder 7">
            <a:extLst>
              <a:ext uri="{FF2B5EF4-FFF2-40B4-BE49-F238E27FC236}">
                <a16:creationId xmlns:a16="http://schemas.microsoft.com/office/drawing/2014/main" id="{78F575EF-85CA-43BB-A336-265AE10510C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F4A439-EF58-4B07-AE75-872109D8CFC3}"/>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397487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7F957-CD8C-4E54-B3EE-B14629CA05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B65236-8256-4955-AA72-40A5DE763190}"/>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4" name="Footer Placeholder 3">
            <a:extLst>
              <a:ext uri="{FF2B5EF4-FFF2-40B4-BE49-F238E27FC236}">
                <a16:creationId xmlns:a16="http://schemas.microsoft.com/office/drawing/2014/main" id="{BAFA0AC2-C9D8-4B67-9297-1F825F6C91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241E84-E49D-409F-B7D0-588F57C8D96D}"/>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4258935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799C2E-AF3C-4E06-9F7D-3E971592AD9E}"/>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3" name="Footer Placeholder 2">
            <a:extLst>
              <a:ext uri="{FF2B5EF4-FFF2-40B4-BE49-F238E27FC236}">
                <a16:creationId xmlns:a16="http://schemas.microsoft.com/office/drawing/2014/main" id="{67DA1E75-D8E9-4A7C-8B4F-DC62C7E0BF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6FE4EC-E441-49CC-A6D8-B6F2CBFBB34E}"/>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772315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D6C91-A3A1-4D80-B493-AC365F1DA5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481323-8EE5-40F6-82AE-82D7DEEED3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B4F411-3E3C-40FD-89F6-AB93724991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03B566-71FC-4D3B-AC40-4225289B3E75}"/>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6" name="Footer Placeholder 5">
            <a:extLst>
              <a:ext uri="{FF2B5EF4-FFF2-40B4-BE49-F238E27FC236}">
                <a16:creationId xmlns:a16="http://schemas.microsoft.com/office/drawing/2014/main" id="{C2C2C3CB-B787-4FED-9643-5725421812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E05183-CC07-401A-AF9B-4D4971FFD81F}"/>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3560073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F7489-BCBE-42DA-9772-181CE92C62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708B918-0D23-4BA8-9271-0543BBC3D2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EDE6C26-11A1-4CDA-AEA3-6E09CCB60B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2A21DC-123A-4780-BE90-EBF5D6CF36E0}"/>
              </a:ext>
            </a:extLst>
          </p:cNvPr>
          <p:cNvSpPr>
            <a:spLocks noGrp="1"/>
          </p:cNvSpPr>
          <p:nvPr>
            <p:ph type="dt" sz="half" idx="10"/>
          </p:nvPr>
        </p:nvSpPr>
        <p:spPr/>
        <p:txBody>
          <a:bodyPr/>
          <a:lstStyle/>
          <a:p>
            <a:fld id="{BB207564-1FAC-4749-A690-C745FF122BDA}" type="datetimeFigureOut">
              <a:rPr lang="en-US" smtClean="0"/>
              <a:t>10/8/2021</a:t>
            </a:fld>
            <a:endParaRPr lang="en-US"/>
          </a:p>
        </p:txBody>
      </p:sp>
      <p:sp>
        <p:nvSpPr>
          <p:cNvPr id="6" name="Footer Placeholder 5">
            <a:extLst>
              <a:ext uri="{FF2B5EF4-FFF2-40B4-BE49-F238E27FC236}">
                <a16:creationId xmlns:a16="http://schemas.microsoft.com/office/drawing/2014/main" id="{3E222E2B-22C5-470B-9D1B-6465AD2AB9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2DC269-2970-454A-A132-D07127F9D96C}"/>
              </a:ext>
            </a:extLst>
          </p:cNvPr>
          <p:cNvSpPr>
            <a:spLocks noGrp="1"/>
          </p:cNvSpPr>
          <p:nvPr>
            <p:ph type="sldNum" sz="quarter" idx="12"/>
          </p:nvPr>
        </p:nvSpPr>
        <p:spPr/>
        <p:txBody>
          <a:bodyPr/>
          <a:lstStyle/>
          <a:p>
            <a:fld id="{5A423440-A299-4E37-87B0-F4F85CBD48F4}" type="slidenum">
              <a:rPr lang="en-US" smtClean="0"/>
              <a:t>‹#›</a:t>
            </a:fld>
            <a:endParaRPr lang="en-US"/>
          </a:p>
        </p:txBody>
      </p:sp>
    </p:spTree>
    <p:extLst>
      <p:ext uri="{BB962C8B-B14F-4D97-AF65-F5344CB8AC3E}">
        <p14:creationId xmlns:p14="http://schemas.microsoft.com/office/powerpoint/2010/main" val="1438577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CD9ABC-01A8-4A67-9F66-33B2155A4F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DA1EB4D-78BC-4CC9-988E-6A6F019D6B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B3C540-EEB1-41F9-92F6-8D81EAA91E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207564-1FAC-4749-A690-C745FF122BDA}" type="datetimeFigureOut">
              <a:rPr lang="en-US" smtClean="0"/>
              <a:t>10/8/2021</a:t>
            </a:fld>
            <a:endParaRPr lang="en-US"/>
          </a:p>
        </p:txBody>
      </p:sp>
      <p:sp>
        <p:nvSpPr>
          <p:cNvPr id="5" name="Footer Placeholder 4">
            <a:extLst>
              <a:ext uri="{FF2B5EF4-FFF2-40B4-BE49-F238E27FC236}">
                <a16:creationId xmlns:a16="http://schemas.microsoft.com/office/drawing/2014/main" id="{1A22360A-A83F-44FC-8C5B-25C059C4C0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B5C27C-D6EE-44F0-80F4-80A0D82CE9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423440-A299-4E37-87B0-F4F85CBD48F4}" type="slidenum">
              <a:rPr lang="en-US" smtClean="0"/>
              <a:t>‹#›</a:t>
            </a:fld>
            <a:endParaRPr lang="en-US"/>
          </a:p>
        </p:txBody>
      </p:sp>
    </p:spTree>
    <p:extLst>
      <p:ext uri="{BB962C8B-B14F-4D97-AF65-F5344CB8AC3E}">
        <p14:creationId xmlns:p14="http://schemas.microsoft.com/office/powerpoint/2010/main" val="1125154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7C845-BB53-4D2D-8B9A-551E42429BD9}"/>
              </a:ext>
            </a:extLst>
          </p:cNvPr>
          <p:cNvSpPr>
            <a:spLocks noGrp="1"/>
          </p:cNvSpPr>
          <p:nvPr>
            <p:ph type="title"/>
          </p:nvPr>
        </p:nvSpPr>
        <p:spPr/>
        <p:txBody>
          <a:bodyPr/>
          <a:lstStyle/>
          <a:p>
            <a:pPr algn="ctr"/>
            <a:r>
              <a:rPr lang="en-US" dirty="0"/>
              <a:t>HARDWARE INFO FOR EPIC FMS</a:t>
            </a:r>
          </a:p>
        </p:txBody>
      </p:sp>
      <p:sp>
        <p:nvSpPr>
          <p:cNvPr id="3" name="Content Placeholder 2">
            <a:extLst>
              <a:ext uri="{FF2B5EF4-FFF2-40B4-BE49-F238E27FC236}">
                <a16:creationId xmlns:a16="http://schemas.microsoft.com/office/drawing/2014/main" id="{F2D8CB47-DCD2-4A28-9255-78560081EE97}"/>
              </a:ext>
            </a:extLst>
          </p:cNvPr>
          <p:cNvSpPr>
            <a:spLocks noGrp="1"/>
          </p:cNvSpPr>
          <p:nvPr>
            <p:ph idx="1"/>
          </p:nvPr>
        </p:nvSpPr>
        <p:spPr/>
        <p:txBody>
          <a:bodyPr/>
          <a:lstStyle/>
          <a:p>
            <a:pPr marL="0" indent="0">
              <a:buNone/>
            </a:pPr>
            <a:r>
              <a:rPr lang="en-US" dirty="0"/>
              <a:t>A Field Management System (FMS) for the Fall Game</a:t>
            </a:r>
          </a:p>
          <a:p>
            <a:pPr marL="0" indent="0">
              <a:buNone/>
            </a:pPr>
            <a:endParaRPr lang="en-US" dirty="0"/>
          </a:p>
          <a:p>
            <a:pPr marL="0" indent="0">
              <a:buNone/>
            </a:pPr>
            <a:r>
              <a:rPr lang="en-US" dirty="0"/>
              <a:t>Epic </a:t>
            </a:r>
            <a:r>
              <a:rPr lang="en-US" dirty="0" err="1"/>
              <a:t>Robotz</a:t>
            </a:r>
            <a:r>
              <a:rPr lang="en-US" dirty="0"/>
              <a:t> </a:t>
            </a:r>
          </a:p>
          <a:p>
            <a:pPr marL="0" indent="0">
              <a:buNone/>
            </a:pPr>
            <a:r>
              <a:rPr lang="en-US" dirty="0"/>
              <a:t>Fall 2021</a:t>
            </a:r>
          </a:p>
          <a:p>
            <a:pPr marL="0" indent="0">
              <a:buNone/>
            </a:pPr>
            <a:endParaRPr lang="en-US" dirty="0"/>
          </a:p>
          <a:p>
            <a:pPr marL="0" indent="0">
              <a:buNone/>
            </a:pPr>
            <a:endParaRPr lang="en-US" dirty="0"/>
          </a:p>
          <a:p>
            <a:pPr marL="0" indent="0">
              <a:buNone/>
            </a:pPr>
            <a:r>
              <a:rPr lang="en-US" dirty="0"/>
              <a:t>This stack contains useful info about various parts of </a:t>
            </a:r>
            <a:r>
              <a:rPr lang="en-US" dirty="0" err="1"/>
              <a:t>EpicFMS</a:t>
            </a:r>
            <a:r>
              <a:rPr lang="en-US" dirty="0"/>
              <a:t>.</a:t>
            </a:r>
          </a:p>
        </p:txBody>
      </p:sp>
    </p:spTree>
    <p:extLst>
      <p:ext uri="{BB962C8B-B14F-4D97-AF65-F5344CB8AC3E}">
        <p14:creationId xmlns:p14="http://schemas.microsoft.com/office/powerpoint/2010/main" val="100303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88141-333A-43F5-AFEB-1256694C8D6D}"/>
              </a:ext>
            </a:extLst>
          </p:cNvPr>
          <p:cNvSpPr>
            <a:spLocks noGrp="1"/>
          </p:cNvSpPr>
          <p:nvPr>
            <p:ph type="ctrTitle"/>
          </p:nvPr>
        </p:nvSpPr>
        <p:spPr>
          <a:xfrm>
            <a:off x="1646989" y="407737"/>
            <a:ext cx="9144000" cy="787400"/>
          </a:xfrm>
        </p:spPr>
        <p:txBody>
          <a:bodyPr>
            <a:normAutofit/>
          </a:bodyPr>
          <a:lstStyle/>
          <a:p>
            <a:r>
              <a:rPr lang="en-US" sz="4800" dirty="0"/>
              <a:t>Wiring IR Emitter/Detectors</a:t>
            </a:r>
          </a:p>
        </p:txBody>
      </p:sp>
      <p:pic>
        <p:nvPicPr>
          <p:cNvPr id="5" name="Picture 4">
            <a:extLst>
              <a:ext uri="{FF2B5EF4-FFF2-40B4-BE49-F238E27FC236}">
                <a16:creationId xmlns:a16="http://schemas.microsoft.com/office/drawing/2014/main" id="{3893C552-18AC-4A13-B093-5691483688B3}"/>
              </a:ext>
            </a:extLst>
          </p:cNvPr>
          <p:cNvPicPr>
            <a:picLocks noChangeAspect="1"/>
          </p:cNvPicPr>
          <p:nvPr/>
        </p:nvPicPr>
        <p:blipFill>
          <a:blip r:embed="rId2"/>
          <a:stretch>
            <a:fillRect/>
          </a:stretch>
        </p:blipFill>
        <p:spPr>
          <a:xfrm>
            <a:off x="4368799" y="1951982"/>
            <a:ext cx="3251257" cy="4194817"/>
          </a:xfrm>
          <a:prstGeom prst="rect">
            <a:avLst/>
          </a:prstGeom>
        </p:spPr>
      </p:pic>
      <p:sp>
        <p:nvSpPr>
          <p:cNvPr id="6" name="TextBox 5">
            <a:extLst>
              <a:ext uri="{FF2B5EF4-FFF2-40B4-BE49-F238E27FC236}">
                <a16:creationId xmlns:a16="http://schemas.microsoft.com/office/drawing/2014/main" id="{58B36DD9-3A93-4AA3-9E45-7C934CCF8096}"/>
              </a:ext>
            </a:extLst>
          </p:cNvPr>
          <p:cNvSpPr txBox="1"/>
          <p:nvPr/>
        </p:nvSpPr>
        <p:spPr>
          <a:xfrm>
            <a:off x="978569" y="1887621"/>
            <a:ext cx="3208421" cy="3970318"/>
          </a:xfrm>
          <a:prstGeom prst="rect">
            <a:avLst/>
          </a:prstGeom>
          <a:noFill/>
        </p:spPr>
        <p:txBody>
          <a:bodyPr wrap="square" rtlCol="0">
            <a:spAutoFit/>
          </a:bodyPr>
          <a:lstStyle/>
          <a:p>
            <a:r>
              <a:rPr lang="en-US" dirty="0"/>
              <a:t>The CLEAR LED is the Emitter.</a:t>
            </a:r>
          </a:p>
          <a:p>
            <a:endParaRPr lang="en-US" dirty="0"/>
          </a:p>
          <a:p>
            <a:r>
              <a:rPr lang="en-US" dirty="0"/>
              <a:t>Our circuit sends about 17ma of current through this device.</a:t>
            </a:r>
          </a:p>
          <a:p>
            <a:r>
              <a:rPr lang="en-US" dirty="0"/>
              <a:t> </a:t>
            </a:r>
          </a:p>
          <a:p>
            <a:r>
              <a:rPr lang="en-US" dirty="0"/>
              <a:t>The RED wire carries positive voltage and must be connected to the LONG lead.</a:t>
            </a:r>
          </a:p>
          <a:p>
            <a:endParaRPr lang="en-US" dirty="0"/>
          </a:p>
          <a:p>
            <a:r>
              <a:rPr lang="en-US" dirty="0"/>
              <a:t>The BLACK wire should be connected to the SHORT lead.</a:t>
            </a:r>
          </a:p>
          <a:p>
            <a:endParaRPr lang="en-US" dirty="0"/>
          </a:p>
          <a:p>
            <a:r>
              <a:rPr lang="en-US" dirty="0"/>
              <a:t>Use 24-26 AWG stranded wire.</a:t>
            </a:r>
          </a:p>
          <a:p>
            <a:endParaRPr lang="en-US" dirty="0"/>
          </a:p>
        </p:txBody>
      </p:sp>
      <p:sp>
        <p:nvSpPr>
          <p:cNvPr id="7" name="TextBox 6">
            <a:extLst>
              <a:ext uri="{FF2B5EF4-FFF2-40B4-BE49-F238E27FC236}">
                <a16:creationId xmlns:a16="http://schemas.microsoft.com/office/drawing/2014/main" id="{067D830F-E80B-48EE-940D-A29EFA5DBE2C}"/>
              </a:ext>
            </a:extLst>
          </p:cNvPr>
          <p:cNvSpPr txBox="1"/>
          <p:nvPr/>
        </p:nvSpPr>
        <p:spPr>
          <a:xfrm>
            <a:off x="7882021" y="1951982"/>
            <a:ext cx="4049185" cy="3693319"/>
          </a:xfrm>
          <a:prstGeom prst="rect">
            <a:avLst/>
          </a:prstGeom>
          <a:noFill/>
        </p:spPr>
        <p:txBody>
          <a:bodyPr wrap="none" rtlCol="0">
            <a:spAutoFit/>
          </a:bodyPr>
          <a:lstStyle/>
          <a:p>
            <a:r>
              <a:rPr lang="en-US" dirty="0"/>
              <a:t>The Dark Component is the Detector.</a:t>
            </a:r>
          </a:p>
          <a:p>
            <a:endParaRPr lang="en-US" dirty="0"/>
          </a:p>
          <a:p>
            <a:r>
              <a:rPr lang="en-US" dirty="0"/>
              <a:t>When it detects IR light, it allows </a:t>
            </a:r>
          </a:p>
          <a:p>
            <a:r>
              <a:rPr lang="en-US" dirty="0"/>
              <a:t>current to flow between it’s leads, but </a:t>
            </a:r>
          </a:p>
          <a:p>
            <a:r>
              <a:rPr lang="en-US" dirty="0"/>
              <a:t>in only one direction: from the short lead</a:t>
            </a:r>
          </a:p>
          <a:p>
            <a:r>
              <a:rPr lang="en-US" dirty="0"/>
              <a:t>to the long lead.</a:t>
            </a:r>
          </a:p>
          <a:p>
            <a:endParaRPr lang="en-US" dirty="0"/>
          </a:p>
          <a:p>
            <a:r>
              <a:rPr lang="en-US" dirty="0"/>
              <a:t>The YELLOW wire is the positive side and</a:t>
            </a:r>
          </a:p>
          <a:p>
            <a:r>
              <a:rPr lang="en-US" dirty="0"/>
              <a:t>Must be connected to the SHORT lead.</a:t>
            </a:r>
          </a:p>
          <a:p>
            <a:endParaRPr lang="en-US" dirty="0"/>
          </a:p>
          <a:p>
            <a:r>
              <a:rPr lang="en-US" dirty="0"/>
              <a:t>The WHITE wire is the negative side and </a:t>
            </a:r>
          </a:p>
          <a:p>
            <a:r>
              <a:rPr lang="en-US" dirty="0"/>
              <a:t>Must be connected to the LONG lead. </a:t>
            </a:r>
          </a:p>
          <a:p>
            <a:endParaRPr lang="en-US" dirty="0"/>
          </a:p>
        </p:txBody>
      </p:sp>
    </p:spTree>
    <p:extLst>
      <p:ext uri="{BB962C8B-B14F-4D97-AF65-F5344CB8AC3E}">
        <p14:creationId xmlns:p14="http://schemas.microsoft.com/office/powerpoint/2010/main" val="4101251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1FD565-51EC-4988-B36C-553330ABAB5F}"/>
              </a:ext>
            </a:extLst>
          </p:cNvPr>
          <p:cNvSpPr txBox="1"/>
          <p:nvPr/>
        </p:nvSpPr>
        <p:spPr>
          <a:xfrm>
            <a:off x="3952849" y="745415"/>
            <a:ext cx="4740016" cy="400110"/>
          </a:xfrm>
          <a:prstGeom prst="rect">
            <a:avLst/>
          </a:prstGeom>
          <a:noFill/>
        </p:spPr>
        <p:txBody>
          <a:bodyPr wrap="none" rtlCol="0">
            <a:spAutoFit/>
          </a:bodyPr>
          <a:lstStyle/>
          <a:p>
            <a:r>
              <a:rPr lang="en-US" sz="2000" dirty="0"/>
              <a:t>Steps to Solder Wires to the IR Components</a:t>
            </a:r>
          </a:p>
        </p:txBody>
      </p:sp>
      <p:pic>
        <p:nvPicPr>
          <p:cNvPr id="4" name="Picture 3">
            <a:extLst>
              <a:ext uri="{FF2B5EF4-FFF2-40B4-BE49-F238E27FC236}">
                <a16:creationId xmlns:a16="http://schemas.microsoft.com/office/drawing/2014/main" id="{AE792D6F-7E52-4F54-81B3-BCCEE1BA64C4}"/>
              </a:ext>
            </a:extLst>
          </p:cNvPr>
          <p:cNvPicPr>
            <a:picLocks noChangeAspect="1"/>
          </p:cNvPicPr>
          <p:nvPr/>
        </p:nvPicPr>
        <p:blipFill>
          <a:blip r:embed="rId2"/>
          <a:stretch>
            <a:fillRect/>
          </a:stretch>
        </p:blipFill>
        <p:spPr>
          <a:xfrm>
            <a:off x="802822" y="1379621"/>
            <a:ext cx="1796000" cy="2508036"/>
          </a:xfrm>
          <a:prstGeom prst="rect">
            <a:avLst/>
          </a:prstGeom>
        </p:spPr>
      </p:pic>
      <p:sp>
        <p:nvSpPr>
          <p:cNvPr id="5" name="TextBox 4">
            <a:extLst>
              <a:ext uri="{FF2B5EF4-FFF2-40B4-BE49-F238E27FC236}">
                <a16:creationId xmlns:a16="http://schemas.microsoft.com/office/drawing/2014/main" id="{8235DECB-BE80-4711-B23D-FFBB336AE734}"/>
              </a:ext>
            </a:extLst>
          </p:cNvPr>
          <p:cNvSpPr txBox="1"/>
          <p:nvPr/>
        </p:nvSpPr>
        <p:spPr>
          <a:xfrm>
            <a:off x="711200" y="3983546"/>
            <a:ext cx="2154990" cy="646331"/>
          </a:xfrm>
          <a:prstGeom prst="rect">
            <a:avLst/>
          </a:prstGeom>
          <a:noFill/>
        </p:spPr>
        <p:txBody>
          <a:bodyPr wrap="square" rtlCol="0">
            <a:spAutoFit/>
          </a:bodyPr>
          <a:lstStyle/>
          <a:p>
            <a:r>
              <a:rPr lang="en-US" sz="1200" dirty="0"/>
              <a:t>Start with the components in the soldering jig with the long leads nearer the top of the jig.</a:t>
            </a:r>
          </a:p>
        </p:txBody>
      </p:sp>
      <p:pic>
        <p:nvPicPr>
          <p:cNvPr id="7" name="Picture 6">
            <a:extLst>
              <a:ext uri="{FF2B5EF4-FFF2-40B4-BE49-F238E27FC236}">
                <a16:creationId xmlns:a16="http://schemas.microsoft.com/office/drawing/2014/main" id="{3F5175A0-62FF-4E8E-9D91-E6A31A77C411}"/>
              </a:ext>
            </a:extLst>
          </p:cNvPr>
          <p:cNvPicPr>
            <a:picLocks noChangeAspect="1"/>
          </p:cNvPicPr>
          <p:nvPr/>
        </p:nvPicPr>
        <p:blipFill>
          <a:blip r:embed="rId3"/>
          <a:stretch>
            <a:fillRect/>
          </a:stretch>
        </p:blipFill>
        <p:spPr>
          <a:xfrm>
            <a:off x="2911641" y="1379621"/>
            <a:ext cx="1577467" cy="2525022"/>
          </a:xfrm>
          <a:prstGeom prst="rect">
            <a:avLst/>
          </a:prstGeom>
        </p:spPr>
      </p:pic>
      <p:sp>
        <p:nvSpPr>
          <p:cNvPr id="8" name="TextBox 7">
            <a:extLst>
              <a:ext uri="{FF2B5EF4-FFF2-40B4-BE49-F238E27FC236}">
                <a16:creationId xmlns:a16="http://schemas.microsoft.com/office/drawing/2014/main" id="{09A0E30E-E267-41F0-84AA-B354EC0F5E07}"/>
              </a:ext>
            </a:extLst>
          </p:cNvPr>
          <p:cNvSpPr txBox="1"/>
          <p:nvPr/>
        </p:nvSpPr>
        <p:spPr>
          <a:xfrm>
            <a:off x="2911641" y="3993054"/>
            <a:ext cx="2154990" cy="461665"/>
          </a:xfrm>
          <a:prstGeom prst="rect">
            <a:avLst/>
          </a:prstGeom>
          <a:noFill/>
        </p:spPr>
        <p:txBody>
          <a:bodyPr wrap="square" rtlCol="0">
            <a:spAutoFit/>
          </a:bodyPr>
          <a:lstStyle/>
          <a:p>
            <a:r>
              <a:rPr lang="en-US" sz="1200" dirty="0"/>
              <a:t>Strip about 0.5 inch of insulation from each wire.</a:t>
            </a:r>
          </a:p>
        </p:txBody>
      </p:sp>
      <p:pic>
        <p:nvPicPr>
          <p:cNvPr id="10" name="Picture 9">
            <a:extLst>
              <a:ext uri="{FF2B5EF4-FFF2-40B4-BE49-F238E27FC236}">
                <a16:creationId xmlns:a16="http://schemas.microsoft.com/office/drawing/2014/main" id="{34D801E4-882F-4960-A633-DADD80EE3CD4}"/>
              </a:ext>
            </a:extLst>
          </p:cNvPr>
          <p:cNvPicPr>
            <a:picLocks noChangeAspect="1"/>
          </p:cNvPicPr>
          <p:nvPr/>
        </p:nvPicPr>
        <p:blipFill>
          <a:blip r:embed="rId4"/>
          <a:stretch>
            <a:fillRect/>
          </a:stretch>
        </p:blipFill>
        <p:spPr>
          <a:xfrm>
            <a:off x="4797895" y="1379621"/>
            <a:ext cx="1864926" cy="2518945"/>
          </a:xfrm>
          <a:prstGeom prst="rect">
            <a:avLst/>
          </a:prstGeom>
        </p:spPr>
      </p:pic>
      <p:sp>
        <p:nvSpPr>
          <p:cNvPr id="13" name="TextBox 12">
            <a:extLst>
              <a:ext uri="{FF2B5EF4-FFF2-40B4-BE49-F238E27FC236}">
                <a16:creationId xmlns:a16="http://schemas.microsoft.com/office/drawing/2014/main" id="{E8622739-3065-4241-AAE2-BE59E9C6ACAE}"/>
              </a:ext>
            </a:extLst>
          </p:cNvPr>
          <p:cNvSpPr txBox="1"/>
          <p:nvPr/>
        </p:nvSpPr>
        <p:spPr>
          <a:xfrm>
            <a:off x="4797895" y="3986977"/>
            <a:ext cx="1864926" cy="830997"/>
          </a:xfrm>
          <a:prstGeom prst="rect">
            <a:avLst/>
          </a:prstGeom>
          <a:noFill/>
        </p:spPr>
        <p:txBody>
          <a:bodyPr wrap="square" rtlCol="0">
            <a:spAutoFit/>
          </a:bodyPr>
          <a:lstStyle/>
          <a:p>
            <a:r>
              <a:rPr lang="en-US" sz="1200" dirty="0"/>
              <a:t>Tin all wires and leads. Then trim the wires so that there is about 3/8 inch of conductor showing.  </a:t>
            </a:r>
          </a:p>
        </p:txBody>
      </p:sp>
      <p:pic>
        <p:nvPicPr>
          <p:cNvPr id="15" name="Picture 14">
            <a:extLst>
              <a:ext uri="{FF2B5EF4-FFF2-40B4-BE49-F238E27FC236}">
                <a16:creationId xmlns:a16="http://schemas.microsoft.com/office/drawing/2014/main" id="{32E14B5A-5494-4DC6-9C0E-C5EC3CB4B9E5}"/>
              </a:ext>
            </a:extLst>
          </p:cNvPr>
          <p:cNvPicPr>
            <a:picLocks noChangeAspect="1"/>
          </p:cNvPicPr>
          <p:nvPr/>
        </p:nvPicPr>
        <p:blipFill>
          <a:blip r:embed="rId5"/>
          <a:stretch>
            <a:fillRect/>
          </a:stretch>
        </p:blipFill>
        <p:spPr>
          <a:xfrm>
            <a:off x="6873323" y="1203158"/>
            <a:ext cx="1796001" cy="2684499"/>
          </a:xfrm>
          <a:prstGeom prst="rect">
            <a:avLst/>
          </a:prstGeom>
        </p:spPr>
      </p:pic>
      <p:sp>
        <p:nvSpPr>
          <p:cNvPr id="16" name="TextBox 15">
            <a:extLst>
              <a:ext uri="{FF2B5EF4-FFF2-40B4-BE49-F238E27FC236}">
                <a16:creationId xmlns:a16="http://schemas.microsoft.com/office/drawing/2014/main" id="{B1445B19-8269-4949-9222-1385219D3E11}"/>
              </a:ext>
            </a:extLst>
          </p:cNvPr>
          <p:cNvSpPr txBox="1"/>
          <p:nvPr/>
        </p:nvSpPr>
        <p:spPr>
          <a:xfrm>
            <a:off x="8886903" y="3986977"/>
            <a:ext cx="1864926" cy="461665"/>
          </a:xfrm>
          <a:prstGeom prst="rect">
            <a:avLst/>
          </a:prstGeom>
          <a:noFill/>
        </p:spPr>
        <p:txBody>
          <a:bodyPr wrap="square" rtlCol="0">
            <a:spAutoFit/>
          </a:bodyPr>
          <a:lstStyle/>
          <a:p>
            <a:r>
              <a:rPr lang="en-US" sz="1200" dirty="0"/>
              <a:t>Do the same for the long leads.  </a:t>
            </a:r>
          </a:p>
        </p:txBody>
      </p:sp>
      <p:pic>
        <p:nvPicPr>
          <p:cNvPr id="18" name="Picture 17">
            <a:extLst>
              <a:ext uri="{FF2B5EF4-FFF2-40B4-BE49-F238E27FC236}">
                <a16:creationId xmlns:a16="http://schemas.microsoft.com/office/drawing/2014/main" id="{059FCA14-9A5F-4654-AA2D-7F33804640CE}"/>
              </a:ext>
            </a:extLst>
          </p:cNvPr>
          <p:cNvPicPr>
            <a:picLocks noChangeAspect="1"/>
          </p:cNvPicPr>
          <p:nvPr/>
        </p:nvPicPr>
        <p:blipFill>
          <a:blip r:embed="rId6"/>
          <a:stretch>
            <a:fillRect/>
          </a:stretch>
        </p:blipFill>
        <p:spPr>
          <a:xfrm>
            <a:off x="8887839" y="1379621"/>
            <a:ext cx="1864926" cy="2483511"/>
          </a:xfrm>
          <a:prstGeom prst="rect">
            <a:avLst/>
          </a:prstGeom>
        </p:spPr>
      </p:pic>
      <p:sp>
        <p:nvSpPr>
          <p:cNvPr id="19" name="TextBox 18">
            <a:extLst>
              <a:ext uri="{FF2B5EF4-FFF2-40B4-BE49-F238E27FC236}">
                <a16:creationId xmlns:a16="http://schemas.microsoft.com/office/drawing/2014/main" id="{42FB3F52-896A-49E9-86B2-BC0B34049E30}"/>
              </a:ext>
            </a:extLst>
          </p:cNvPr>
          <p:cNvSpPr txBox="1"/>
          <p:nvPr/>
        </p:nvSpPr>
        <p:spPr>
          <a:xfrm>
            <a:off x="6873323" y="3983546"/>
            <a:ext cx="1864926" cy="1015663"/>
          </a:xfrm>
          <a:prstGeom prst="rect">
            <a:avLst/>
          </a:prstGeom>
          <a:noFill/>
        </p:spPr>
        <p:txBody>
          <a:bodyPr wrap="square" rtlCol="0">
            <a:spAutoFit/>
          </a:bodyPr>
          <a:lstStyle/>
          <a:p>
            <a:r>
              <a:rPr lang="en-US" sz="1200" dirty="0"/>
              <a:t>Cut the short leads to about 3/8 inch. And then use the </a:t>
            </a:r>
            <a:r>
              <a:rPr lang="en-US" sz="1200" b="1" dirty="0"/>
              <a:t>parallel solder technique</a:t>
            </a:r>
            <a:r>
              <a:rPr lang="en-US" sz="1200" dirty="0"/>
              <a:t> to solder the wires.</a:t>
            </a:r>
          </a:p>
        </p:txBody>
      </p:sp>
      <p:sp>
        <p:nvSpPr>
          <p:cNvPr id="20" name="TextBox 19">
            <a:extLst>
              <a:ext uri="{FF2B5EF4-FFF2-40B4-BE49-F238E27FC236}">
                <a16:creationId xmlns:a16="http://schemas.microsoft.com/office/drawing/2014/main" id="{8D114569-D693-41A8-982C-26F0F0F22748}"/>
              </a:ext>
            </a:extLst>
          </p:cNvPr>
          <p:cNvSpPr txBox="1"/>
          <p:nvPr/>
        </p:nvSpPr>
        <p:spPr>
          <a:xfrm>
            <a:off x="2866190" y="5123054"/>
            <a:ext cx="6222087" cy="830997"/>
          </a:xfrm>
          <a:prstGeom prst="rect">
            <a:avLst/>
          </a:prstGeom>
          <a:noFill/>
        </p:spPr>
        <p:txBody>
          <a:bodyPr wrap="square" rtlCol="0">
            <a:spAutoFit/>
          </a:bodyPr>
          <a:lstStyle/>
          <a:p>
            <a:r>
              <a:rPr lang="en-US" sz="1200" b="1" dirty="0"/>
              <a:t>Parallel solder technique</a:t>
            </a:r>
            <a:r>
              <a:rPr lang="en-US" sz="1200" dirty="0"/>
              <a:t>:  After tinning both wire and lead, bring the wire along side of the lead (i.e., parallel to it), and then heat both with the soldering iron at the same time.  Allow the solder to flow between the lead and the wire while holding the wire very steady.  Remove the soldering iron while keeping the wire absolutely still until the solder cools.</a:t>
            </a:r>
          </a:p>
        </p:txBody>
      </p:sp>
    </p:spTree>
    <p:extLst>
      <p:ext uri="{BB962C8B-B14F-4D97-AF65-F5344CB8AC3E}">
        <p14:creationId xmlns:p14="http://schemas.microsoft.com/office/powerpoint/2010/main" val="30605140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CBDA4E-BEC9-43BE-93A8-0D4C4BE0E136}"/>
              </a:ext>
            </a:extLst>
          </p:cNvPr>
          <p:cNvSpPr txBox="1"/>
          <p:nvPr/>
        </p:nvSpPr>
        <p:spPr>
          <a:xfrm>
            <a:off x="3705727" y="601312"/>
            <a:ext cx="4256505" cy="369332"/>
          </a:xfrm>
          <a:prstGeom prst="rect">
            <a:avLst/>
          </a:prstGeom>
          <a:noFill/>
        </p:spPr>
        <p:txBody>
          <a:bodyPr wrap="square" rtlCol="0">
            <a:spAutoFit/>
          </a:bodyPr>
          <a:lstStyle/>
          <a:p>
            <a:r>
              <a:rPr lang="en-US" dirty="0"/>
              <a:t>Steps to Finish the Soldered IR Components</a:t>
            </a:r>
          </a:p>
        </p:txBody>
      </p:sp>
      <p:pic>
        <p:nvPicPr>
          <p:cNvPr id="4" name="Picture 3">
            <a:extLst>
              <a:ext uri="{FF2B5EF4-FFF2-40B4-BE49-F238E27FC236}">
                <a16:creationId xmlns:a16="http://schemas.microsoft.com/office/drawing/2014/main" id="{7A78FDD5-981A-48CA-AEB7-5CA04C6335B4}"/>
              </a:ext>
            </a:extLst>
          </p:cNvPr>
          <p:cNvPicPr>
            <a:picLocks noChangeAspect="1"/>
          </p:cNvPicPr>
          <p:nvPr/>
        </p:nvPicPr>
        <p:blipFill>
          <a:blip r:embed="rId2"/>
          <a:stretch>
            <a:fillRect/>
          </a:stretch>
        </p:blipFill>
        <p:spPr>
          <a:xfrm>
            <a:off x="1447031" y="970644"/>
            <a:ext cx="2439719" cy="3453641"/>
          </a:xfrm>
          <a:prstGeom prst="rect">
            <a:avLst/>
          </a:prstGeom>
        </p:spPr>
      </p:pic>
      <p:sp>
        <p:nvSpPr>
          <p:cNvPr id="5" name="TextBox 4">
            <a:extLst>
              <a:ext uri="{FF2B5EF4-FFF2-40B4-BE49-F238E27FC236}">
                <a16:creationId xmlns:a16="http://schemas.microsoft.com/office/drawing/2014/main" id="{3FB2116B-5DF3-4A32-A079-EAE77258CCF9}"/>
              </a:ext>
            </a:extLst>
          </p:cNvPr>
          <p:cNvSpPr txBox="1"/>
          <p:nvPr/>
        </p:nvSpPr>
        <p:spPr>
          <a:xfrm>
            <a:off x="1447031" y="4454358"/>
            <a:ext cx="2394834" cy="1015663"/>
          </a:xfrm>
          <a:prstGeom prst="rect">
            <a:avLst/>
          </a:prstGeom>
          <a:noFill/>
        </p:spPr>
        <p:txBody>
          <a:bodyPr wrap="square" rtlCol="0">
            <a:spAutoFit/>
          </a:bodyPr>
          <a:lstStyle/>
          <a:p>
            <a:r>
              <a:rPr lang="en-US" sz="1200" dirty="0"/>
              <a:t>Cut about 5/8” of heat shrink tubing for each wire. Try to use the same color.  Use 1/16 “ diameter tubing (measured before heat applied).</a:t>
            </a:r>
          </a:p>
        </p:txBody>
      </p:sp>
      <p:pic>
        <p:nvPicPr>
          <p:cNvPr id="7" name="Picture 6">
            <a:extLst>
              <a:ext uri="{FF2B5EF4-FFF2-40B4-BE49-F238E27FC236}">
                <a16:creationId xmlns:a16="http://schemas.microsoft.com/office/drawing/2014/main" id="{AB6C02FB-6611-4D41-A253-03FE97D922F6}"/>
              </a:ext>
            </a:extLst>
          </p:cNvPr>
          <p:cNvPicPr>
            <a:picLocks noChangeAspect="1"/>
          </p:cNvPicPr>
          <p:nvPr/>
        </p:nvPicPr>
        <p:blipFill>
          <a:blip r:embed="rId3"/>
          <a:stretch>
            <a:fillRect/>
          </a:stretch>
        </p:blipFill>
        <p:spPr>
          <a:xfrm>
            <a:off x="4251542" y="1219199"/>
            <a:ext cx="2143177" cy="3205086"/>
          </a:xfrm>
          <a:prstGeom prst="rect">
            <a:avLst/>
          </a:prstGeom>
        </p:spPr>
      </p:pic>
      <p:sp>
        <p:nvSpPr>
          <p:cNvPr id="8" name="TextBox 7">
            <a:extLst>
              <a:ext uri="{FF2B5EF4-FFF2-40B4-BE49-F238E27FC236}">
                <a16:creationId xmlns:a16="http://schemas.microsoft.com/office/drawing/2014/main" id="{F44A77C5-7FFB-485E-AC9D-CD846302B28A}"/>
              </a:ext>
            </a:extLst>
          </p:cNvPr>
          <p:cNvSpPr txBox="1"/>
          <p:nvPr/>
        </p:nvSpPr>
        <p:spPr>
          <a:xfrm>
            <a:off x="4251542" y="4501230"/>
            <a:ext cx="2394834" cy="830997"/>
          </a:xfrm>
          <a:prstGeom prst="rect">
            <a:avLst/>
          </a:prstGeom>
          <a:noFill/>
        </p:spPr>
        <p:txBody>
          <a:bodyPr wrap="square" rtlCol="0">
            <a:spAutoFit/>
          </a:bodyPr>
          <a:lstStyle/>
          <a:p>
            <a:r>
              <a:rPr lang="en-US" sz="1200" dirty="0"/>
              <a:t>Slide the heat shrink tubing on each wire all the way to the component.  Apply heat with a heat gun.  Don’t use a match!</a:t>
            </a:r>
          </a:p>
        </p:txBody>
      </p:sp>
      <p:pic>
        <p:nvPicPr>
          <p:cNvPr id="10" name="Picture 9">
            <a:extLst>
              <a:ext uri="{FF2B5EF4-FFF2-40B4-BE49-F238E27FC236}">
                <a16:creationId xmlns:a16="http://schemas.microsoft.com/office/drawing/2014/main" id="{7D2AB94A-31FE-4847-B0DE-EAE48400DCB0}"/>
              </a:ext>
            </a:extLst>
          </p:cNvPr>
          <p:cNvPicPr>
            <a:picLocks noChangeAspect="1"/>
          </p:cNvPicPr>
          <p:nvPr/>
        </p:nvPicPr>
        <p:blipFill>
          <a:blip r:embed="rId4"/>
          <a:stretch>
            <a:fillRect/>
          </a:stretch>
        </p:blipFill>
        <p:spPr>
          <a:xfrm>
            <a:off x="6780463" y="1219199"/>
            <a:ext cx="4337743" cy="3205086"/>
          </a:xfrm>
          <a:prstGeom prst="rect">
            <a:avLst/>
          </a:prstGeom>
        </p:spPr>
      </p:pic>
      <p:sp>
        <p:nvSpPr>
          <p:cNvPr id="11" name="TextBox 10">
            <a:extLst>
              <a:ext uri="{FF2B5EF4-FFF2-40B4-BE49-F238E27FC236}">
                <a16:creationId xmlns:a16="http://schemas.microsoft.com/office/drawing/2014/main" id="{D67AC1E8-3C40-4DE1-9826-18B8BBECF429}"/>
              </a:ext>
            </a:extLst>
          </p:cNvPr>
          <p:cNvSpPr txBox="1"/>
          <p:nvPr/>
        </p:nvSpPr>
        <p:spPr>
          <a:xfrm>
            <a:off x="8284026" y="4501230"/>
            <a:ext cx="2394834" cy="338554"/>
          </a:xfrm>
          <a:prstGeom prst="rect">
            <a:avLst/>
          </a:prstGeom>
          <a:noFill/>
        </p:spPr>
        <p:txBody>
          <a:bodyPr wrap="square" rtlCol="0">
            <a:spAutoFit/>
          </a:bodyPr>
          <a:lstStyle/>
          <a:p>
            <a:r>
              <a:rPr lang="en-US" sz="1600" dirty="0"/>
              <a:t>All Done!</a:t>
            </a:r>
          </a:p>
        </p:txBody>
      </p:sp>
    </p:spTree>
    <p:extLst>
      <p:ext uri="{BB962C8B-B14F-4D97-AF65-F5344CB8AC3E}">
        <p14:creationId xmlns:p14="http://schemas.microsoft.com/office/powerpoint/2010/main" val="2353598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63FCD0E-4002-4CB4-845E-7B6E9BF9F58C}"/>
              </a:ext>
            </a:extLst>
          </p:cNvPr>
          <p:cNvSpPr txBox="1"/>
          <p:nvPr/>
        </p:nvSpPr>
        <p:spPr>
          <a:xfrm>
            <a:off x="4021289" y="531883"/>
            <a:ext cx="5000343" cy="523220"/>
          </a:xfrm>
          <a:prstGeom prst="rect">
            <a:avLst/>
          </a:prstGeom>
          <a:noFill/>
        </p:spPr>
        <p:txBody>
          <a:bodyPr wrap="none" rtlCol="0">
            <a:spAutoFit/>
          </a:bodyPr>
          <a:lstStyle/>
          <a:p>
            <a:r>
              <a:rPr lang="en-US" sz="2800" b="1" dirty="0"/>
              <a:t>IR Emitter / Detector Test Circuit</a:t>
            </a:r>
          </a:p>
        </p:txBody>
      </p:sp>
      <p:pic>
        <p:nvPicPr>
          <p:cNvPr id="7" name="Picture 6">
            <a:extLst>
              <a:ext uri="{FF2B5EF4-FFF2-40B4-BE49-F238E27FC236}">
                <a16:creationId xmlns:a16="http://schemas.microsoft.com/office/drawing/2014/main" id="{BA5A2CF5-669C-47E5-8097-C362E1A8FF4C}"/>
              </a:ext>
            </a:extLst>
          </p:cNvPr>
          <p:cNvPicPr>
            <a:picLocks noChangeAspect="1"/>
          </p:cNvPicPr>
          <p:nvPr/>
        </p:nvPicPr>
        <p:blipFill>
          <a:blip r:embed="rId2"/>
          <a:stretch>
            <a:fillRect/>
          </a:stretch>
        </p:blipFill>
        <p:spPr>
          <a:xfrm>
            <a:off x="3379259" y="1388477"/>
            <a:ext cx="6354570" cy="3680828"/>
          </a:xfrm>
          <a:prstGeom prst="rect">
            <a:avLst/>
          </a:prstGeom>
        </p:spPr>
      </p:pic>
      <p:sp>
        <p:nvSpPr>
          <p:cNvPr id="5" name="TextBox 4">
            <a:extLst>
              <a:ext uri="{FF2B5EF4-FFF2-40B4-BE49-F238E27FC236}">
                <a16:creationId xmlns:a16="http://schemas.microsoft.com/office/drawing/2014/main" id="{745A43B4-01F2-4B45-B909-A0F470D2363E}"/>
              </a:ext>
            </a:extLst>
          </p:cNvPr>
          <p:cNvSpPr txBox="1"/>
          <p:nvPr/>
        </p:nvSpPr>
        <p:spPr>
          <a:xfrm>
            <a:off x="1876927" y="4453860"/>
            <a:ext cx="8357936" cy="2031325"/>
          </a:xfrm>
          <a:prstGeom prst="rect">
            <a:avLst/>
          </a:prstGeom>
          <a:noFill/>
        </p:spPr>
        <p:txBody>
          <a:bodyPr wrap="square" rtlCol="0">
            <a:spAutoFit/>
          </a:bodyPr>
          <a:lstStyle/>
          <a:p>
            <a:r>
              <a:rPr lang="en-US" dirty="0"/>
              <a:t>Notes:</a:t>
            </a:r>
          </a:p>
          <a:p>
            <a:pPr marL="342900" indent="-342900">
              <a:buAutoNum type="arabicPeriod"/>
            </a:pPr>
            <a:r>
              <a:rPr lang="en-US" dirty="0"/>
              <a:t>The IR Emitter, as shown with a 220 ohm resistor draws about 17 mA.</a:t>
            </a:r>
          </a:p>
          <a:p>
            <a:pPr marL="342900" indent="-342900">
              <a:buAutoNum type="arabicPeriod"/>
            </a:pPr>
            <a:r>
              <a:rPr lang="en-US" dirty="0"/>
              <a:t>The voltage at the + terminal on the </a:t>
            </a:r>
            <a:r>
              <a:rPr lang="en-US" dirty="0" err="1"/>
              <a:t>OpAmp</a:t>
            </a:r>
            <a:r>
              <a:rPr lang="en-US" dirty="0"/>
              <a:t> runs between 0.12 volts when the beam is detected, and 3.5 volts when the beam is broken.</a:t>
            </a:r>
          </a:p>
          <a:p>
            <a:pPr marL="342900" indent="-342900">
              <a:buAutoNum type="arabicPeriod"/>
            </a:pPr>
            <a:r>
              <a:rPr lang="en-US" dirty="0"/>
              <a:t>The </a:t>
            </a:r>
            <a:r>
              <a:rPr lang="en-US" dirty="0" err="1"/>
              <a:t>OpAmp</a:t>
            </a:r>
            <a:r>
              <a:rPr lang="en-US" dirty="0"/>
              <a:t> is wired as a simple comparator. It outputs a hard 0 volts if the beam is detected, and about 3.5 volts if the beam is broken. </a:t>
            </a:r>
          </a:p>
          <a:p>
            <a:pPr marL="342900" indent="-342900">
              <a:buAutoNum type="arabicPeriod"/>
            </a:pPr>
            <a:r>
              <a:rPr lang="en-US" dirty="0"/>
              <a:t>The Red LED after the </a:t>
            </a:r>
            <a:r>
              <a:rPr lang="en-US" dirty="0" err="1"/>
              <a:t>OpAmp</a:t>
            </a:r>
            <a:r>
              <a:rPr lang="en-US" dirty="0"/>
              <a:t> is included to indicate when the beam is broken.</a:t>
            </a:r>
          </a:p>
        </p:txBody>
      </p:sp>
    </p:spTree>
    <p:extLst>
      <p:ext uri="{BB962C8B-B14F-4D97-AF65-F5344CB8AC3E}">
        <p14:creationId xmlns:p14="http://schemas.microsoft.com/office/powerpoint/2010/main" val="1354250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48F4AD-BBE6-40F4-9710-2B9C9977F468}"/>
              </a:ext>
            </a:extLst>
          </p:cNvPr>
          <p:cNvPicPr>
            <a:picLocks noChangeAspect="1"/>
          </p:cNvPicPr>
          <p:nvPr/>
        </p:nvPicPr>
        <p:blipFill>
          <a:blip r:embed="rId2"/>
          <a:stretch>
            <a:fillRect/>
          </a:stretch>
        </p:blipFill>
        <p:spPr>
          <a:xfrm>
            <a:off x="4851212" y="1652337"/>
            <a:ext cx="2408277" cy="4521199"/>
          </a:xfrm>
          <a:prstGeom prst="rect">
            <a:avLst/>
          </a:prstGeom>
        </p:spPr>
      </p:pic>
      <p:sp>
        <p:nvSpPr>
          <p:cNvPr id="6" name="TextBox 5">
            <a:extLst>
              <a:ext uri="{FF2B5EF4-FFF2-40B4-BE49-F238E27FC236}">
                <a16:creationId xmlns:a16="http://schemas.microsoft.com/office/drawing/2014/main" id="{F60265BD-6F4B-4FD5-B718-123B358B9CC4}"/>
              </a:ext>
            </a:extLst>
          </p:cNvPr>
          <p:cNvSpPr txBox="1"/>
          <p:nvPr/>
        </p:nvSpPr>
        <p:spPr>
          <a:xfrm>
            <a:off x="4021289" y="531883"/>
            <a:ext cx="4360809" cy="523220"/>
          </a:xfrm>
          <a:prstGeom prst="rect">
            <a:avLst/>
          </a:prstGeom>
          <a:noFill/>
        </p:spPr>
        <p:txBody>
          <a:bodyPr wrap="none" rtlCol="0">
            <a:spAutoFit/>
          </a:bodyPr>
          <a:lstStyle/>
          <a:p>
            <a:r>
              <a:rPr lang="en-US" sz="2800" b="1" dirty="0"/>
              <a:t>IR Emitter / Detector Wiring</a:t>
            </a:r>
          </a:p>
        </p:txBody>
      </p:sp>
      <p:sp>
        <p:nvSpPr>
          <p:cNvPr id="7" name="TextBox 6">
            <a:extLst>
              <a:ext uri="{FF2B5EF4-FFF2-40B4-BE49-F238E27FC236}">
                <a16:creationId xmlns:a16="http://schemas.microsoft.com/office/drawing/2014/main" id="{106EDAC4-1DC4-4BF4-B5E1-2EC10C428CC2}"/>
              </a:ext>
            </a:extLst>
          </p:cNvPr>
          <p:cNvSpPr txBox="1"/>
          <p:nvPr/>
        </p:nvSpPr>
        <p:spPr>
          <a:xfrm>
            <a:off x="1684420" y="1721853"/>
            <a:ext cx="2876885" cy="3693319"/>
          </a:xfrm>
          <a:prstGeom prst="rect">
            <a:avLst/>
          </a:prstGeom>
          <a:noFill/>
        </p:spPr>
        <p:txBody>
          <a:bodyPr wrap="square" rtlCol="0">
            <a:spAutoFit/>
          </a:bodyPr>
          <a:lstStyle/>
          <a:p>
            <a:r>
              <a:rPr lang="en-US" dirty="0"/>
              <a:t>The Clear LED is the Emitter.</a:t>
            </a:r>
          </a:p>
          <a:p>
            <a:endParaRPr lang="en-US" dirty="0"/>
          </a:p>
          <a:p>
            <a:r>
              <a:rPr lang="en-US" dirty="0"/>
              <a:t>Connect a Red wire to a 220 ohm resister and then to the long lead.  On the short lead, connect a black wire.</a:t>
            </a:r>
          </a:p>
          <a:p>
            <a:endParaRPr lang="en-US" dirty="0"/>
          </a:p>
          <a:p>
            <a:r>
              <a:rPr lang="en-US" dirty="0"/>
              <a:t>Use 24-26 AWG stranded wire.</a:t>
            </a:r>
          </a:p>
          <a:p>
            <a:endParaRPr lang="en-US" dirty="0"/>
          </a:p>
          <a:p>
            <a:r>
              <a:rPr lang="en-US" dirty="0"/>
              <a:t>When powered with 5 volts,</a:t>
            </a:r>
          </a:p>
          <a:p>
            <a:r>
              <a:rPr lang="en-US" dirty="0"/>
              <a:t>Each emitter will draw about 14 mA.   </a:t>
            </a:r>
          </a:p>
        </p:txBody>
      </p:sp>
      <p:sp>
        <p:nvSpPr>
          <p:cNvPr id="8" name="TextBox 7">
            <a:extLst>
              <a:ext uri="{FF2B5EF4-FFF2-40B4-BE49-F238E27FC236}">
                <a16:creationId xmlns:a16="http://schemas.microsoft.com/office/drawing/2014/main" id="{6152589E-0721-4DAB-9C6B-5D79FBB46170}"/>
              </a:ext>
            </a:extLst>
          </p:cNvPr>
          <p:cNvSpPr txBox="1"/>
          <p:nvPr/>
        </p:nvSpPr>
        <p:spPr>
          <a:xfrm>
            <a:off x="7549396" y="1721853"/>
            <a:ext cx="2876885" cy="4524315"/>
          </a:xfrm>
          <a:prstGeom prst="rect">
            <a:avLst/>
          </a:prstGeom>
          <a:noFill/>
        </p:spPr>
        <p:txBody>
          <a:bodyPr wrap="square" rtlCol="0">
            <a:spAutoFit/>
          </a:bodyPr>
          <a:lstStyle/>
          <a:p>
            <a:r>
              <a:rPr lang="en-US" dirty="0"/>
              <a:t>The Dark Blub Component is the Detector.  </a:t>
            </a:r>
          </a:p>
          <a:p>
            <a:endParaRPr lang="en-US" dirty="0"/>
          </a:p>
          <a:p>
            <a:r>
              <a:rPr lang="en-US" dirty="0"/>
              <a:t>Connect a white wire to the long lead.  Connect a yellow wire to the short lead.  </a:t>
            </a:r>
          </a:p>
          <a:p>
            <a:endParaRPr lang="en-US" dirty="0"/>
          </a:p>
          <a:p>
            <a:r>
              <a:rPr lang="en-US" dirty="0"/>
              <a:t>Use 24-26 AWG stranded wire.</a:t>
            </a:r>
          </a:p>
          <a:p>
            <a:endParaRPr lang="en-US" dirty="0"/>
          </a:p>
          <a:p>
            <a:r>
              <a:rPr lang="en-US" dirty="0"/>
              <a:t>In the circuit, the white lead will be connected to ground.  When the detector is “on”, current will flow from the yellow wire though the detector to ground. </a:t>
            </a:r>
          </a:p>
        </p:txBody>
      </p:sp>
      <p:cxnSp>
        <p:nvCxnSpPr>
          <p:cNvPr id="3" name="Straight Connector 2">
            <a:extLst>
              <a:ext uri="{FF2B5EF4-FFF2-40B4-BE49-F238E27FC236}">
                <a16:creationId xmlns:a16="http://schemas.microsoft.com/office/drawing/2014/main" id="{DC25F6D6-AD7D-434E-B406-65E07DD7CC91}"/>
              </a:ext>
            </a:extLst>
          </p:cNvPr>
          <p:cNvCxnSpPr>
            <a:cxnSpLocks/>
          </p:cNvCxnSpPr>
          <p:nvPr/>
        </p:nvCxnSpPr>
        <p:spPr>
          <a:xfrm>
            <a:off x="914400" y="608053"/>
            <a:ext cx="10434372" cy="5792747"/>
          </a:xfrm>
          <a:prstGeom prst="line">
            <a:avLst/>
          </a:prstGeom>
        </p:spPr>
        <p:style>
          <a:lnRef idx="2">
            <a:schemeClr val="accent2"/>
          </a:lnRef>
          <a:fillRef idx="0">
            <a:schemeClr val="accent2"/>
          </a:fillRef>
          <a:effectRef idx="1">
            <a:schemeClr val="accent2"/>
          </a:effectRef>
          <a:fontRef idx="minor">
            <a:schemeClr val="tx1"/>
          </a:fontRef>
        </p:style>
      </p:cxnSp>
      <p:cxnSp>
        <p:nvCxnSpPr>
          <p:cNvPr id="9" name="Straight Connector 8">
            <a:extLst>
              <a:ext uri="{FF2B5EF4-FFF2-40B4-BE49-F238E27FC236}">
                <a16:creationId xmlns:a16="http://schemas.microsoft.com/office/drawing/2014/main" id="{95819501-6767-44EA-B4BE-1A2FF43F4824}"/>
              </a:ext>
            </a:extLst>
          </p:cNvPr>
          <p:cNvCxnSpPr>
            <a:cxnSpLocks/>
          </p:cNvCxnSpPr>
          <p:nvPr/>
        </p:nvCxnSpPr>
        <p:spPr>
          <a:xfrm flipV="1">
            <a:off x="914400" y="608054"/>
            <a:ext cx="10063042" cy="5523532"/>
          </a:xfrm>
          <a:prstGeom prst="line">
            <a:avLst/>
          </a:prstGeom>
        </p:spPr>
        <p:style>
          <a:lnRef idx="2">
            <a:schemeClr val="accent2"/>
          </a:lnRef>
          <a:fillRef idx="0">
            <a:schemeClr val="accent2"/>
          </a:fillRef>
          <a:effectRef idx="1">
            <a:schemeClr val="accent2"/>
          </a:effectRef>
          <a:fontRef idx="minor">
            <a:schemeClr val="tx1"/>
          </a:fontRef>
        </p:style>
      </p:cxnSp>
      <p:sp>
        <p:nvSpPr>
          <p:cNvPr id="13" name="TextBox 12">
            <a:extLst>
              <a:ext uri="{FF2B5EF4-FFF2-40B4-BE49-F238E27FC236}">
                <a16:creationId xmlns:a16="http://schemas.microsoft.com/office/drawing/2014/main" id="{190E37FD-E61E-4B64-87F1-90624C81EB42}"/>
              </a:ext>
            </a:extLst>
          </p:cNvPr>
          <p:cNvSpPr txBox="1"/>
          <p:nvPr/>
        </p:nvSpPr>
        <p:spPr>
          <a:xfrm>
            <a:off x="4479168" y="1098339"/>
            <a:ext cx="3070228" cy="369332"/>
          </a:xfrm>
          <a:prstGeom prst="rect">
            <a:avLst/>
          </a:prstGeom>
          <a:noFill/>
        </p:spPr>
        <p:txBody>
          <a:bodyPr wrap="square" rtlCol="0">
            <a:spAutoFit/>
          </a:bodyPr>
          <a:lstStyle/>
          <a:p>
            <a:r>
              <a:rPr lang="en-US" dirty="0">
                <a:solidFill>
                  <a:srgbClr val="FF0000"/>
                </a:solidFill>
              </a:rPr>
              <a:t>OBSOLETE!!  Design Changed</a:t>
            </a:r>
            <a:r>
              <a:rPr lang="en-US" dirty="0"/>
              <a:t>. </a:t>
            </a:r>
          </a:p>
        </p:txBody>
      </p:sp>
    </p:spTree>
    <p:extLst>
      <p:ext uri="{BB962C8B-B14F-4D97-AF65-F5344CB8AC3E}">
        <p14:creationId xmlns:p14="http://schemas.microsoft.com/office/powerpoint/2010/main" val="175093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82D59A-7F37-4C84-8373-D5C654D60CCD}"/>
              </a:ext>
            </a:extLst>
          </p:cNvPr>
          <p:cNvPicPr>
            <a:picLocks noChangeAspect="1"/>
          </p:cNvPicPr>
          <p:nvPr/>
        </p:nvPicPr>
        <p:blipFill>
          <a:blip r:embed="rId2"/>
          <a:stretch>
            <a:fillRect/>
          </a:stretch>
        </p:blipFill>
        <p:spPr>
          <a:xfrm>
            <a:off x="770020" y="701906"/>
            <a:ext cx="11421979" cy="5848465"/>
          </a:xfrm>
          <a:prstGeom prst="rect">
            <a:avLst/>
          </a:prstGeom>
        </p:spPr>
      </p:pic>
      <p:sp>
        <p:nvSpPr>
          <p:cNvPr id="2" name="TextBox 1">
            <a:extLst>
              <a:ext uri="{FF2B5EF4-FFF2-40B4-BE49-F238E27FC236}">
                <a16:creationId xmlns:a16="http://schemas.microsoft.com/office/drawing/2014/main" id="{2DD1B542-9F10-437F-8341-A607E282764C}"/>
              </a:ext>
            </a:extLst>
          </p:cNvPr>
          <p:cNvSpPr txBox="1"/>
          <p:nvPr/>
        </p:nvSpPr>
        <p:spPr>
          <a:xfrm>
            <a:off x="4021289" y="531883"/>
            <a:ext cx="4967065" cy="523220"/>
          </a:xfrm>
          <a:prstGeom prst="rect">
            <a:avLst/>
          </a:prstGeom>
          <a:noFill/>
        </p:spPr>
        <p:txBody>
          <a:bodyPr wrap="none" rtlCol="0">
            <a:spAutoFit/>
          </a:bodyPr>
          <a:lstStyle/>
          <a:p>
            <a:r>
              <a:rPr lang="en-US" sz="2800" b="1" dirty="0"/>
              <a:t>Ring Detection Circuit, Version 1</a:t>
            </a:r>
          </a:p>
        </p:txBody>
      </p:sp>
    </p:spTree>
    <p:extLst>
      <p:ext uri="{BB962C8B-B14F-4D97-AF65-F5344CB8AC3E}">
        <p14:creationId xmlns:p14="http://schemas.microsoft.com/office/powerpoint/2010/main" val="4239521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2B6F3C-A8CB-406C-98C9-FBA5F12980AC}"/>
              </a:ext>
            </a:extLst>
          </p:cNvPr>
          <p:cNvPicPr>
            <a:picLocks noChangeAspect="1"/>
          </p:cNvPicPr>
          <p:nvPr/>
        </p:nvPicPr>
        <p:blipFill rotWithShape="1">
          <a:blip r:embed="rId2"/>
          <a:srcRect l="1459" t="-975" r="-1459" b="975"/>
          <a:stretch/>
        </p:blipFill>
        <p:spPr>
          <a:xfrm>
            <a:off x="2560320" y="914400"/>
            <a:ext cx="7680960" cy="5481937"/>
          </a:xfrm>
          <a:prstGeom prst="rect">
            <a:avLst/>
          </a:prstGeom>
        </p:spPr>
      </p:pic>
      <p:sp>
        <p:nvSpPr>
          <p:cNvPr id="4" name="TextBox 3">
            <a:extLst>
              <a:ext uri="{FF2B5EF4-FFF2-40B4-BE49-F238E27FC236}">
                <a16:creationId xmlns:a16="http://schemas.microsoft.com/office/drawing/2014/main" id="{B7E4A2C0-05FA-4EDF-A258-90AF1E97E0C5}"/>
              </a:ext>
            </a:extLst>
          </p:cNvPr>
          <p:cNvSpPr txBox="1"/>
          <p:nvPr/>
        </p:nvSpPr>
        <p:spPr>
          <a:xfrm>
            <a:off x="3860868" y="323335"/>
            <a:ext cx="6588086" cy="523220"/>
          </a:xfrm>
          <a:prstGeom prst="rect">
            <a:avLst/>
          </a:prstGeom>
          <a:noFill/>
        </p:spPr>
        <p:txBody>
          <a:bodyPr wrap="none" rtlCol="0">
            <a:spAutoFit/>
          </a:bodyPr>
          <a:lstStyle/>
          <a:p>
            <a:r>
              <a:rPr lang="en-US" sz="2800" b="1" dirty="0"/>
              <a:t>INFO About Arduino NANO – Pin Mappings</a:t>
            </a:r>
          </a:p>
        </p:txBody>
      </p:sp>
      <p:cxnSp>
        <p:nvCxnSpPr>
          <p:cNvPr id="5" name="Straight Connector 4">
            <a:extLst>
              <a:ext uri="{FF2B5EF4-FFF2-40B4-BE49-F238E27FC236}">
                <a16:creationId xmlns:a16="http://schemas.microsoft.com/office/drawing/2014/main" id="{834232BB-D04A-4F5C-927A-7B11F5603507}"/>
              </a:ext>
            </a:extLst>
          </p:cNvPr>
          <p:cNvCxnSpPr>
            <a:cxnSpLocks/>
          </p:cNvCxnSpPr>
          <p:nvPr/>
        </p:nvCxnSpPr>
        <p:spPr>
          <a:xfrm>
            <a:off x="914400" y="608053"/>
            <a:ext cx="10434372" cy="5792747"/>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119029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47DCF7-969F-4341-BEAF-834DCE014BE4}"/>
              </a:ext>
            </a:extLst>
          </p:cNvPr>
          <p:cNvPicPr>
            <a:picLocks noChangeAspect="1"/>
          </p:cNvPicPr>
          <p:nvPr/>
        </p:nvPicPr>
        <p:blipFill>
          <a:blip r:embed="rId2"/>
          <a:stretch>
            <a:fillRect/>
          </a:stretch>
        </p:blipFill>
        <p:spPr>
          <a:xfrm>
            <a:off x="2128252" y="711132"/>
            <a:ext cx="8181476" cy="6093518"/>
          </a:xfrm>
          <a:prstGeom prst="rect">
            <a:avLst/>
          </a:prstGeom>
        </p:spPr>
      </p:pic>
    </p:spTree>
    <p:extLst>
      <p:ext uri="{BB962C8B-B14F-4D97-AF65-F5344CB8AC3E}">
        <p14:creationId xmlns:p14="http://schemas.microsoft.com/office/powerpoint/2010/main" val="33126413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619</TotalTime>
  <Words>624</Words>
  <Application>Microsoft Office PowerPoint</Application>
  <PresentationFormat>Widescreen</PresentationFormat>
  <Paragraphs>66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HARDWARE INFO FOR EPIC FMS</vt:lpstr>
      <vt:lpstr>Wiring IR Emitter/Detectors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Dalbert Brandon</dc:creator>
  <cp:lastModifiedBy>Dalbert Brandon</cp:lastModifiedBy>
  <cp:revision>6</cp:revision>
  <dcterms:created xsi:type="dcterms:W3CDTF">2021-09-17T20:50:11Z</dcterms:created>
  <dcterms:modified xsi:type="dcterms:W3CDTF">2021-10-09T01:00:35Z</dcterms:modified>
</cp:coreProperties>
</file>

<file path=docProps/thumbnail.jpeg>
</file>